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6" r:id="rId3"/>
    <p:sldId id="290" r:id="rId4"/>
    <p:sldId id="280" r:id="rId5"/>
    <p:sldId id="289" r:id="rId6"/>
    <p:sldId id="292" r:id="rId7"/>
    <p:sldId id="295" r:id="rId8"/>
    <p:sldId id="293" r:id="rId9"/>
    <p:sldId id="256" r:id="rId10"/>
    <p:sldId id="260" r:id="rId11"/>
    <p:sldId id="262" r:id="rId12"/>
    <p:sldId id="272" r:id="rId13"/>
    <p:sldId id="263" r:id="rId14"/>
    <p:sldId id="264" r:id="rId15"/>
    <p:sldId id="29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1" autoAdjust="0"/>
    <p:restoredTop sz="94660"/>
  </p:normalViewPr>
  <p:slideViewPr>
    <p:cSldViewPr>
      <p:cViewPr>
        <p:scale>
          <a:sx n="125" d="100"/>
          <a:sy n="125" d="100"/>
        </p:scale>
        <p:origin x="-122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2" y="571480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atin typeface="+mn-ea"/>
              </a:rPr>
              <a:t>Controlled manipulation of single</a:t>
            </a:r>
            <a:r>
              <a:rPr lang="zh-CN" altLang="en-US" sz="2000" b="1" dirty="0" smtClean="0">
                <a:latin typeface="+mn-ea"/>
              </a:rPr>
              <a:t> </a:t>
            </a:r>
            <a:r>
              <a:rPr lang="en-US" altLang="zh-CN" sz="2000" b="1" dirty="0" smtClean="0">
                <a:latin typeface="+mn-ea"/>
              </a:rPr>
              <a:t>atoms and small molecules </a:t>
            </a:r>
            <a:r>
              <a:rPr lang="zh-CN" altLang="en-US" sz="2000" b="1" dirty="0" smtClean="0">
                <a:latin typeface="+mn-ea"/>
              </a:rPr>
              <a:t> </a:t>
            </a:r>
            <a:r>
              <a:rPr lang="en-US" altLang="zh-CN" sz="2000" b="1" dirty="0" smtClean="0">
                <a:latin typeface="+mn-ea"/>
              </a:rPr>
              <a:t>using the</a:t>
            </a:r>
            <a:r>
              <a:rPr lang="zh-CN" altLang="en-US" sz="2000" b="1" dirty="0" smtClean="0">
                <a:latin typeface="+mn-ea"/>
              </a:rPr>
              <a:t> </a:t>
            </a:r>
            <a:r>
              <a:rPr lang="en-US" altLang="zh-CN" sz="2000" b="1" dirty="0" smtClean="0">
                <a:latin typeface="+mn-ea"/>
              </a:rPr>
              <a:t>scanning tunnelling microscope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7324" y="5929330"/>
            <a:ext cx="728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n-ea"/>
              </a:rPr>
              <a:t>Phys. Status Solidi B, 1–81 (2013)/DOI 10.1002/pssb.201248392</a:t>
            </a:r>
            <a:endParaRPr lang="zh-CN" altLang="en-US" sz="16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0464" y="1857364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1600" dirty="0" smtClean="0">
                <a:latin typeface="+mj-ea"/>
                <a:ea typeface="+mj-ea"/>
              </a:rPr>
              <a:t>Karina Morgenstern , Nicolas Lorente,and Karl-Heinz Rieder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3643314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小组成员：袁伟，芦宏，魏祎雯，赵欣欣，张成龙，王磊，蔡超逸，汪知昌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596" y="357166"/>
            <a:ext cx="4530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sz="2400" b="1" dirty="0" smtClean="0"/>
              <a:t>Molecule chemistry with the STM</a:t>
            </a:r>
            <a:endParaRPr lang="zh-CN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77867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929198"/>
            <a:ext cx="72152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42844" y="928670"/>
            <a:ext cx="426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Diffusion and desorption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：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50006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500702"/>
            <a:ext cx="46434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85720" y="0"/>
            <a:ext cx="279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Rotation</a:t>
            </a:r>
            <a:r>
              <a:rPr lang="zh-CN" altLang="en-US" sz="3600" dirty="0" smtClean="0">
                <a:latin typeface="+mj-ea"/>
                <a:ea typeface="+mj-ea"/>
              </a:rPr>
              <a:t>：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356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6101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21429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Bond breaking:</a:t>
            </a:r>
            <a:endParaRPr lang="zh-CN" altLang="en-US" sz="3200" b="1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54292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857760"/>
            <a:ext cx="52864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28641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572008"/>
            <a:ext cx="3186166" cy="164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00035" y="142852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Chemical reaction: </a:t>
            </a: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214338"/>
            <a:ext cx="9215406" cy="6858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71868" y="-714404"/>
            <a:ext cx="6000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8800" dirty="0" smtClean="0">
                <a:solidFill>
                  <a:srgbClr val="FFFF00"/>
                </a:solidFill>
                <a:latin typeface="+mj-ea"/>
                <a:ea typeface="+mj-ea"/>
              </a:rPr>
              <a:t>        </a:t>
            </a:r>
            <a:r>
              <a:rPr lang="en-US" altLang="zh-CN" sz="8800" dirty="0" smtClean="0">
                <a:solidFill>
                  <a:srgbClr val="FFFF00"/>
                </a:solidFill>
                <a:latin typeface="+mj-ea"/>
                <a:ea typeface="+mj-ea"/>
              </a:rPr>
              <a:t>thank</a:t>
            </a:r>
            <a:r>
              <a:rPr lang="zh-CN" altLang="en-US" sz="8800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endParaRPr lang="en-US" altLang="zh-CN" sz="8800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pPr algn="just"/>
            <a:r>
              <a:rPr lang="zh-CN" altLang="en-US" sz="8800" dirty="0" smtClean="0">
                <a:solidFill>
                  <a:srgbClr val="FFFF00"/>
                </a:solidFill>
                <a:latin typeface="+mj-ea"/>
                <a:ea typeface="+mj-ea"/>
              </a:rPr>
              <a:t>    </a:t>
            </a:r>
            <a:r>
              <a:rPr lang="en-US" altLang="zh-CN" sz="8800" dirty="0" smtClean="0">
                <a:solidFill>
                  <a:srgbClr val="FFFF00"/>
                </a:solidFill>
                <a:latin typeface="+mj-ea"/>
                <a:ea typeface="+mj-ea"/>
              </a:rPr>
              <a:t>you</a:t>
            </a:r>
            <a:r>
              <a:rPr lang="zh-CN" altLang="en-US" sz="8800" dirty="0" smtClean="0">
                <a:solidFill>
                  <a:srgbClr val="FFFF00"/>
                </a:solidFill>
                <a:latin typeface="+mj-ea"/>
                <a:ea typeface="+mj-ea"/>
              </a:rPr>
              <a:t>！</a:t>
            </a:r>
            <a:endParaRPr lang="zh-CN" altLang="en-US" sz="8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8579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Advantages of STM: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571612"/>
            <a:ext cx="4515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ea"/>
              </a:rPr>
              <a:t>1. real-space atomic resolution imaging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214554"/>
            <a:ext cx="6429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ea"/>
              </a:rPr>
              <a:t>2.Electronic structure (local density of electronic states  )</a:t>
            </a:r>
            <a:endParaRPr lang="zh-CN" altLang="en-US" sz="1600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496"/>
            <a:ext cx="6812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ea"/>
              </a:rPr>
              <a:t>3.Investigate physical/chemical properties at atomic level </a:t>
            </a:r>
            <a:endParaRPr lang="zh-CN" altLang="en-US" sz="1600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571876"/>
            <a:ext cx="5893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ea"/>
              </a:rPr>
              <a:t>4.Atomic and molecular manipulation</a:t>
            </a:r>
            <a:endParaRPr lang="zh-CN" altLang="en-US" sz="1600" dirty="0"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latin typeface="+mj-ea"/>
              </a:rPr>
              <a:t>1. Introduction</a:t>
            </a:r>
            <a:r>
              <a:rPr lang="zh-CN" altLang="en-US" sz="3600" b="1" dirty="0" smtClean="0">
                <a:latin typeface="+mj-ea"/>
              </a:rPr>
              <a:t>：</a:t>
            </a:r>
            <a:r>
              <a:rPr lang="en-US" altLang="zh-CN" sz="3600" b="1" dirty="0" smtClean="0">
                <a:latin typeface="+mj-ea"/>
              </a:rPr>
              <a:t> </a:t>
            </a:r>
            <a:endParaRPr lang="zh-CN" altLang="en-US" sz="3600" b="1" dirty="0">
              <a:latin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65008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357158" y="1071546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ea"/>
                <a:ea typeface="+mj-ea"/>
              </a:rPr>
              <a:t>Schematic view of an STM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3578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785818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>
                <a:latin typeface="+mj-ea"/>
                <a:ea typeface="+mj-ea"/>
              </a:rPr>
              <a:t>STM work principle</a:t>
            </a:r>
            <a:endParaRPr lang="zh-CN" altLang="en-US" b="1" dirty="0"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5715040" cy="46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303" name="Picture 7"/>
          <p:cNvPicPr>
            <a:picLocks noChangeAspect="1" noChangeArrowheads="1"/>
          </p:cNvPicPr>
          <p:nvPr/>
        </p:nvPicPr>
        <p:blipFill>
          <a:blip r:embed="rId2"/>
          <a:srcRect t="19835"/>
          <a:stretch>
            <a:fillRect/>
          </a:stretch>
        </p:blipFill>
        <p:spPr bwMode="auto">
          <a:xfrm>
            <a:off x="1071538" y="4286256"/>
            <a:ext cx="2151063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9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928662" y="3643314"/>
            <a:ext cx="2377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Inelastic tunneling</a:t>
            </a: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1142976" y="642918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Elastic tunneling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14356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910" y="214290"/>
            <a:ext cx="3775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n-ea"/>
              </a:rPr>
              <a:t>Manipulation</a:t>
            </a:r>
            <a:r>
              <a:rPr lang="zh-CN" altLang="en-US" sz="4000" dirty="0" smtClean="0">
                <a:latin typeface="+mn-ea"/>
              </a:rPr>
              <a:t>：</a:t>
            </a:r>
            <a:endParaRPr lang="zh-CN" altLang="en-US" sz="4000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511492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572132" y="1857364"/>
            <a:ext cx="3357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+mj-ea"/>
                <a:ea typeface="+mj-ea"/>
              </a:rPr>
              <a:t>three different parameters for</a:t>
            </a:r>
            <a:r>
              <a:rPr lang="zh-CN" altLang="en-US" sz="1400" dirty="0" smtClean="0">
                <a:latin typeface="+mj-ea"/>
                <a:ea typeface="+mj-ea"/>
              </a:rPr>
              <a:t> </a:t>
            </a:r>
            <a:r>
              <a:rPr lang="en-US" altLang="zh-CN" sz="1400" dirty="0" smtClean="0">
                <a:latin typeface="+mj-ea"/>
                <a:ea typeface="+mj-ea"/>
              </a:rPr>
              <a:t>modiﬁcations of surfaces</a:t>
            </a:r>
            <a:r>
              <a:rPr lang="zh-CN" altLang="en-US" sz="1400" dirty="0" smtClean="0">
                <a:latin typeface="+mj-ea"/>
                <a:ea typeface="+mj-ea"/>
              </a:rPr>
              <a:t>：</a:t>
            </a:r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7818" y="2786058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Both"/>
            </a:pPr>
            <a:r>
              <a:rPr lang="en-US" altLang="zh-CN" sz="1400" dirty="0" smtClean="0">
                <a:latin typeface="+mj-ea"/>
                <a:ea typeface="+mj-ea"/>
              </a:rPr>
              <a:t>forces between tip and surface</a:t>
            </a:r>
          </a:p>
          <a:p>
            <a:pPr marL="400050" indent="-400050"/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en-US" altLang="zh-CN" sz="1400" dirty="0" smtClean="0">
                <a:latin typeface="+mj-ea"/>
                <a:ea typeface="+mj-ea"/>
              </a:rPr>
              <a:t>(ii) electrical field</a:t>
            </a:r>
            <a:r>
              <a:rPr lang="zh-CN" altLang="en-US" sz="1400" dirty="0" smtClean="0">
                <a:latin typeface="+mj-ea"/>
                <a:ea typeface="+mj-ea"/>
              </a:rPr>
              <a:t> </a:t>
            </a:r>
            <a:r>
              <a:rPr lang="en-US" altLang="zh-CN" sz="1400" dirty="0" smtClean="0">
                <a:latin typeface="+mj-ea"/>
                <a:ea typeface="+mj-ea"/>
              </a:rPr>
              <a:t>between tip and substrate</a:t>
            </a:r>
          </a:p>
          <a:p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en-US" altLang="zh-CN" sz="1400" dirty="0" smtClean="0">
                <a:latin typeface="+mj-ea"/>
                <a:ea typeface="+mj-ea"/>
              </a:rPr>
              <a:t>(iii) electron tunnelling current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4943475" cy="526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35716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Lateral</a:t>
            </a:r>
            <a:r>
              <a:rPr lang="zh-CN" altLang="en-US" dirty="0" smtClean="0">
                <a:latin typeface="+mj-ea"/>
                <a:ea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manipulation: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357298"/>
            <a:ext cx="878687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42918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j-ea"/>
                <a:ea typeface="+mj-ea"/>
              </a:rPr>
              <a:t>Vertical manipulation:</a:t>
            </a:r>
            <a:endParaRPr lang="zh-CN" altLang="en-US" sz="20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596" y="500042"/>
            <a:ext cx="6955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</a:rPr>
              <a:t> Manipulation employing the electron current</a:t>
            </a: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643050"/>
            <a:ext cx="732951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170</Words>
  <PresentationFormat>全屏显示(4:3)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1. Introduction： 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hp</cp:lastModifiedBy>
  <cp:revision>10</cp:revision>
  <dcterms:created xsi:type="dcterms:W3CDTF">2013-10-25T07:41:02Z</dcterms:created>
  <dcterms:modified xsi:type="dcterms:W3CDTF">2013-11-18T14:05:30Z</dcterms:modified>
</cp:coreProperties>
</file>